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5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25"/>
  </p:normalViewPr>
  <p:slideViewPr>
    <p:cSldViewPr snapToGrid="0" snapToObjects="1">
      <p:cViewPr varScale="1">
        <p:scale>
          <a:sx n="101" d="100"/>
          <a:sy n="101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uemix Garage 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3078" y="2733653"/>
            <a:ext cx="8140244" cy="11747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59924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3 copy 1">
    <p:bg>
      <p:bgPr>
        <a:solidFill>
          <a:srgbClr val="01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539750" y="1889125"/>
            <a:ext cx="7470379" cy="46037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  <a:lvl2pPr marL="0" indent="1143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2pPr>
            <a:lvl3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3pPr>
            <a:lvl4pPr marL="0" indent="3429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4pPr>
            <a:lvl5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25" y="6494297"/>
            <a:ext cx="3199189" cy="461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334699" y="-358"/>
            <a:ext cx="72442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defRPr sz="6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Empathy maps</a:t>
            </a:r>
          </a:p>
        </p:txBody>
      </p:sp>
      <p:sp>
        <p:nvSpPr>
          <p:cNvPr id="119" name="Shape 119"/>
          <p:cNvSpPr/>
          <p:nvPr/>
        </p:nvSpPr>
        <p:spPr>
          <a:xfrm>
            <a:off x="238945" y="933450"/>
            <a:ext cx="7371497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pic>
        <p:nvPicPr>
          <p:cNvPr id="120" name="EmpathyMapDaniel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2562" y="495300"/>
            <a:ext cx="51435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9199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01636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o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54683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251" y="6541580"/>
            <a:ext cx="2552938" cy="36866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07706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78031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/Brea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Workshoping.png"/>
          <p:cNvPicPr>
            <a:picLocks noChangeAspect="1"/>
          </p:cNvPicPr>
          <p:nvPr/>
        </p:nvPicPr>
        <p:blipFill>
          <a:blip r:embed="rId2">
            <a:extLst/>
          </a:blip>
          <a:srcRect l="1694" t="13104" b="11811"/>
          <a:stretch>
            <a:fillRect/>
          </a:stretch>
        </p:blipFill>
        <p:spPr>
          <a:xfrm>
            <a:off x="-52345" y="-92984"/>
            <a:ext cx="12296689" cy="704396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4873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4"/>
          </p:nvPr>
        </p:nvSpPr>
        <p:spPr>
          <a:xfrm>
            <a:off x="1193800" y="2808834"/>
            <a:ext cx="9810750" cy="8720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32574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/Break Pag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arah.png"/>
          <p:cNvPicPr>
            <a:picLocks noChangeAspect="1"/>
          </p:cNvPicPr>
          <p:nvPr/>
        </p:nvPicPr>
        <p:blipFill>
          <a:blip r:embed="rId2">
            <a:extLst/>
          </a:blip>
          <a:srcRect l="2416" t="13009" r="2416" b="14320"/>
          <a:stretch>
            <a:fillRect/>
          </a:stretch>
        </p:blipFill>
        <p:spPr>
          <a:xfrm>
            <a:off x="-52345" y="-92984"/>
            <a:ext cx="12296689" cy="704396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4873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</a:lstStyle>
          <a:p>
            <a:r>
              <a:t>`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4"/>
          </p:nvPr>
        </p:nvSpPr>
        <p:spPr>
          <a:xfrm>
            <a:off x="1193800" y="2808834"/>
            <a:ext cx="9810750" cy="87203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0292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Design: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sldNum" sz="quarter" idx="2"/>
          </p:nvPr>
        </p:nvSpPr>
        <p:spPr>
          <a:xfrm>
            <a:off x="11450599" y="6597650"/>
            <a:ext cx="105222" cy="107722"/>
          </a:xfrm>
          <a:prstGeom prst="rect">
            <a:avLst/>
          </a:prstGeom>
        </p:spPr>
        <p:txBody>
          <a:bodyPr lIns="0" tIns="0" rIns="0" bIns="0"/>
          <a:lstStyle>
            <a:lvl1pPr defTabSz="400050"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71785" y="6609085"/>
            <a:ext cx="150695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7781" marR="27781" algn="l" defTabSz="62230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</a:t>
            </a:r>
            <a:r>
              <a:rPr sz="700"/>
              <a:t>  ::  ©2015 IBM Corporation </a:t>
            </a:r>
          </a:p>
        </p:txBody>
      </p:sp>
    </p:spTree>
    <p:extLst>
      <p:ext uri="{BB962C8B-B14F-4D97-AF65-F5344CB8AC3E}">
        <p14:creationId xmlns:p14="http://schemas.microsoft.com/office/powerpoint/2010/main" val="278431805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45423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Design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11450599" y="6597650"/>
            <a:ext cx="105222" cy="73225"/>
          </a:xfrm>
          <a:prstGeom prst="rect">
            <a:avLst/>
          </a:prstGeom>
        </p:spPr>
        <p:txBody>
          <a:bodyPr lIns="0" tIns="0" rIns="0" bIns="0"/>
          <a:lstStyle>
            <a:lvl1pPr defTabSz="292100">
              <a:lnSpc>
                <a:spcPct val="60000"/>
              </a:lnSpc>
              <a:defRPr sz="700" b="1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7152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4D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89000" y="2357834"/>
            <a:ext cx="10414000" cy="111561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half" idx="1"/>
          </p:nvPr>
        </p:nvSpPr>
        <p:spPr>
          <a:xfrm>
            <a:off x="889000" y="4019550"/>
            <a:ext cx="10414000" cy="23088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1pPr>
            <a:lvl2pPr marL="0" indent="11430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2pPr>
            <a:lvl3pPr marL="0" indent="22860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3pPr>
            <a:lvl4pPr marL="0" indent="34290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4pPr>
            <a:lvl5pPr marL="0" indent="457200" algn="ctr">
              <a:spcBef>
                <a:spcPts val="0"/>
              </a:spcBef>
              <a:buSzTx/>
              <a:buNone/>
              <a:defRPr sz="3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/>
        </p:nvSpPr>
        <p:spPr>
          <a:xfrm>
            <a:off x="470396" y="2332633"/>
            <a:ext cx="11251208" cy="1412280"/>
          </a:xfrm>
          <a:prstGeom prst="rect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275526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ith Footer">
    <p:bg>
      <p:bgPr>
        <a:solidFill>
          <a:srgbClr val="D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2735" y="6621785"/>
            <a:ext cx="13238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" marR="28575" algn="l" defTabSz="641350">
              <a:buClr>
                <a:srgbClr val="A9A9A9"/>
              </a:buClr>
              <a:buFont typeface="Arial"/>
              <a:defRPr sz="1400" spc="-28">
                <a:solidFill>
                  <a:srgbClr val="9E9494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uFill>
                  <a:solidFill>
                    <a:srgbClr val="6F6F6F"/>
                  </a:solidFill>
                </a:uFill>
              </a:rPr>
              <a:t>IBM Design</a:t>
            </a:r>
            <a:r>
              <a:rPr sz="700"/>
              <a:t>  ::  © IBM Corporation </a:t>
            </a:r>
          </a:p>
        </p:txBody>
      </p:sp>
      <p:sp>
        <p:nvSpPr>
          <p:cNvPr id="205" name="Shape 205"/>
          <p:cNvSpPr/>
          <p:nvPr/>
        </p:nvSpPr>
        <p:spPr>
          <a:xfrm>
            <a:off x="476016" y="6530594"/>
            <a:ext cx="11089264" cy="1"/>
          </a:xfrm>
          <a:prstGeom prst="line">
            <a:avLst/>
          </a:prstGeom>
          <a:ln w="12700">
            <a:solidFill>
              <a:srgbClr val="9E9494"/>
            </a:solidFill>
          </a:ln>
        </p:spPr>
        <p:txBody>
          <a:bodyPr lIns="0" tIns="0" rIns="0" bIns="0"/>
          <a:lstStyle/>
          <a:p>
            <a:pPr algn="l" defTabSz="2286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600"/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06159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Design: 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71785" y="6609085"/>
            <a:ext cx="1316258" cy="92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" marR="28575" algn="l" defTabSz="654050">
              <a:buClr>
                <a:srgbClr val="A9A9A9"/>
              </a:buClr>
              <a:buFont typeface="Arial"/>
              <a:defRPr sz="1200" spc="-24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6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</a:t>
            </a:r>
            <a:r>
              <a:rPr sz="600"/>
              <a:t>   ::  ©2013 IBM Corporation </a:t>
            </a:r>
          </a:p>
        </p:txBody>
      </p:sp>
      <p:sp>
        <p:nvSpPr>
          <p:cNvPr id="214" name="Shape 214"/>
          <p:cNvSpPr>
            <a:spLocks noGrp="1"/>
          </p:cNvSpPr>
          <p:nvPr>
            <p:ph type="pic" sz="half" idx="13"/>
          </p:nvPr>
        </p:nvSpPr>
        <p:spPr>
          <a:xfrm>
            <a:off x="3238500" y="1149350"/>
            <a:ext cx="5716769" cy="32067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546199" y="5187925"/>
            <a:ext cx="11099801" cy="895351"/>
          </a:xfrm>
          <a:prstGeom prst="rect">
            <a:avLst/>
          </a:prstGeom>
        </p:spPr>
        <p:txBody>
          <a:bodyPr lIns="0" tIns="0" rIns="0" bIns="0"/>
          <a:lstStyle>
            <a:lvl1pPr marR="28575" defTabSz="654050">
              <a:defRPr sz="3600" b="0" cap="none" spc="-108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11457408" y="6610350"/>
            <a:ext cx="89961" cy="92333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 spc="-12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258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Design: 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pic" sz="half" idx="13"/>
          </p:nvPr>
        </p:nvSpPr>
        <p:spPr>
          <a:xfrm>
            <a:off x="3238500" y="1149350"/>
            <a:ext cx="5716769" cy="32067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546199" y="5187925"/>
            <a:ext cx="11099801" cy="895351"/>
          </a:xfrm>
          <a:prstGeom prst="rect">
            <a:avLst/>
          </a:prstGeom>
        </p:spPr>
        <p:txBody>
          <a:bodyPr lIns="0" tIns="0" rIns="0" bIns="0"/>
          <a:lstStyle>
            <a:lvl1pPr marR="28575" defTabSz="654050">
              <a:defRPr sz="3600" b="0" cap="none" spc="-108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11457408" y="6610350"/>
            <a:ext cx="89961" cy="92333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 spc="-12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8639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Design: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469900" y="6609085"/>
            <a:ext cx="244432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7781" marR="27781" algn="l" defTabSz="62230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Designcamp</a:t>
            </a:r>
            <a:r>
              <a:rPr sz="700"/>
              <a:t>  ::  </a:t>
            </a:r>
            <a:r>
              <a:rPr sz="700" i="1"/>
              <a:t>IBM Confidential</a:t>
            </a:r>
            <a:r>
              <a:rPr sz="700"/>
              <a:t>  ::  ©2013 IBM Corporation 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1450599" y="6597650"/>
            <a:ext cx="101679" cy="107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00050"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545925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IBM Design: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11450599" y="6597650"/>
            <a:ext cx="101679" cy="107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00050"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69900" y="6591226"/>
            <a:ext cx="244432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7781" marR="27781" algn="l" defTabSz="62230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Designcamp</a:t>
            </a:r>
            <a:r>
              <a:rPr sz="700"/>
              <a:t>  ::  </a:t>
            </a:r>
            <a:r>
              <a:rPr sz="700" i="1"/>
              <a:t>IBM Confidential</a:t>
            </a:r>
            <a:r>
              <a:rPr sz="700"/>
              <a:t>  ::  ©2014 IBM Corporation </a:t>
            </a:r>
          </a:p>
        </p:txBody>
      </p:sp>
    </p:spTree>
    <p:extLst>
      <p:ext uri="{BB962C8B-B14F-4D97-AF65-F5344CB8AC3E}">
        <p14:creationId xmlns:p14="http://schemas.microsoft.com/office/powerpoint/2010/main" val="258656460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Design: 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71785" y="6590035"/>
            <a:ext cx="150823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" marR="28575" algn="l" defTabSz="64135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</a:t>
            </a:r>
            <a:r>
              <a:rPr sz="700"/>
              <a:t>  ::  ©2015 IBM Corporation </a:t>
            </a:r>
          </a:p>
        </p:txBody>
      </p:sp>
      <p:sp>
        <p:nvSpPr>
          <p:cNvPr id="249" name="Shape 249"/>
          <p:cNvSpPr/>
          <p:nvPr/>
        </p:nvSpPr>
        <p:spPr>
          <a:xfrm>
            <a:off x="483612" y="212344"/>
            <a:ext cx="11089264" cy="1"/>
          </a:xfrm>
          <a:prstGeom prst="line">
            <a:avLst/>
          </a:prstGeom>
          <a:ln w="38100">
            <a:solidFill>
              <a:srgbClr val="424242"/>
            </a:solidFill>
          </a:ln>
        </p:spPr>
        <p:txBody>
          <a:bodyPr lIns="0" tIns="0" rIns="0" bIns="0"/>
          <a:lstStyle/>
          <a:p>
            <a:pPr algn="l" defTabSz="2286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600"/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86668" y="323850"/>
            <a:ext cx="11087101" cy="882650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28575" algn="l" defTabSz="641350">
              <a:lnSpc>
                <a:spcPct val="80000"/>
              </a:lnSpc>
              <a:defRPr sz="2600" b="0" cap="none" spc="-78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251" name="Shape 251"/>
          <p:cNvSpPr>
            <a:spLocks noGrp="1"/>
          </p:cNvSpPr>
          <p:nvPr>
            <p:ph type="sldNum" sz="quarter" idx="2"/>
          </p:nvPr>
        </p:nvSpPr>
        <p:spPr>
          <a:xfrm>
            <a:off x="11450599" y="6578600"/>
            <a:ext cx="101679" cy="107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3634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 Design: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71785" y="6591226"/>
            <a:ext cx="150823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" marR="28575" algn="l" defTabSz="64135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</a:t>
            </a:r>
            <a:r>
              <a:rPr sz="700"/>
              <a:t>  ::  ©2015 IBM Corporation </a:t>
            </a:r>
          </a:p>
        </p:txBody>
      </p:sp>
      <p:sp>
        <p:nvSpPr>
          <p:cNvPr id="259" name="Shape 259"/>
          <p:cNvSpPr/>
          <p:nvPr/>
        </p:nvSpPr>
        <p:spPr>
          <a:xfrm>
            <a:off x="483612" y="212344"/>
            <a:ext cx="11089264" cy="1"/>
          </a:xfrm>
          <a:prstGeom prst="line">
            <a:avLst/>
          </a:prstGeom>
          <a:ln w="38100">
            <a:solidFill>
              <a:srgbClr val="424242"/>
            </a:solidFill>
          </a:ln>
        </p:spPr>
        <p:txBody>
          <a:bodyPr lIns="0" tIns="0" rIns="0" bIns="0"/>
          <a:lstStyle/>
          <a:p>
            <a:pPr algn="l" defTabSz="2286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600"/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76250" y="312316"/>
            <a:ext cx="11074400" cy="882651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28575" algn="l" defTabSz="641350">
              <a:lnSpc>
                <a:spcPct val="80000"/>
              </a:lnSpc>
              <a:defRPr sz="2600" b="0" cap="none" spc="-78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501650" y="1609130"/>
            <a:ext cx="11074400" cy="4819651"/>
          </a:xfrm>
          <a:prstGeom prst="rect">
            <a:avLst/>
          </a:prstGeom>
        </p:spPr>
        <p:txBody>
          <a:bodyPr anchor="t"/>
          <a:lstStyle>
            <a:lvl1pPr marR="28575" defTabSz="641350">
              <a:spcBef>
                <a:spcPts val="1250"/>
              </a:spcBef>
              <a:buClr>
                <a:srgbClr val="E68A35"/>
              </a:buClr>
              <a:buSzPct val="120000"/>
              <a:defRPr spc="-52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08000" marR="28575" indent="-190500" defTabSz="641350">
              <a:spcBef>
                <a:spcPts val="400"/>
              </a:spcBef>
              <a:buClr>
                <a:srgbClr val="6C9AD1"/>
              </a:buClr>
              <a:buSzPct val="125000"/>
              <a:buFont typeface="Gill Sans"/>
              <a:defRPr sz="1600" spc="-32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666750" marR="28575" indent="-158750" defTabSz="641350">
              <a:spcBef>
                <a:spcPts val="400"/>
              </a:spcBef>
              <a:buClr>
                <a:srgbClr val="19A548"/>
              </a:buClr>
              <a:buSzPct val="125000"/>
              <a:buChar char="-"/>
              <a:defRPr sz="1100" spc="-22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825500" marR="28575" indent="-158750" defTabSz="641350">
              <a:spcBef>
                <a:spcPts val="400"/>
              </a:spcBef>
              <a:buSzPct val="100000"/>
              <a:buChar char="-"/>
              <a:defRPr sz="700" spc="-14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920750" marR="28575" indent="-127000" defTabSz="641350">
              <a:spcBef>
                <a:spcPts val="400"/>
              </a:spcBef>
              <a:buSzPct val="100000"/>
              <a:buChar char="-"/>
              <a:defRPr sz="600" spc="-12"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11450599" y="6578600"/>
            <a:ext cx="101679" cy="107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223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BM Design: Titl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83612" y="212344"/>
            <a:ext cx="11089264" cy="1"/>
          </a:xfrm>
          <a:prstGeom prst="line">
            <a:avLst/>
          </a:prstGeom>
          <a:ln w="38100">
            <a:solidFill>
              <a:srgbClr val="424242"/>
            </a:solidFill>
          </a:ln>
        </p:spPr>
        <p:txBody>
          <a:bodyPr lIns="0" tIns="0" rIns="0" bIns="0"/>
          <a:lstStyle/>
          <a:p>
            <a:pPr algn="l" defTabSz="2286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600"/>
          </a:p>
        </p:txBody>
      </p:sp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486668" y="317500"/>
            <a:ext cx="11080751" cy="882650"/>
          </a:xfrm>
          <a:prstGeom prst="rect">
            <a:avLst/>
          </a:prstGeom>
        </p:spPr>
        <p:txBody>
          <a:bodyPr lIns="25400" tIns="25400" rIns="25400" bIns="25400" anchor="t"/>
          <a:lstStyle>
            <a:lvl1pPr marR="27781" algn="l" defTabSz="622300">
              <a:lnSpc>
                <a:spcPct val="80000"/>
              </a:lnSpc>
              <a:defRPr sz="2500" b="0" cap="none" spc="-75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271" name="Shape 271"/>
          <p:cNvSpPr>
            <a:spLocks noGrp="1"/>
          </p:cNvSpPr>
          <p:nvPr>
            <p:ph type="sldNum" sz="quarter" idx="2"/>
          </p:nvPr>
        </p:nvSpPr>
        <p:spPr>
          <a:xfrm>
            <a:off x="11450599" y="6597650"/>
            <a:ext cx="101679" cy="107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00050">
              <a:defRPr sz="700" spc="-14">
                <a:solidFill>
                  <a:srgbClr val="6F6F6F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69900" y="6591226"/>
            <a:ext cx="244432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7781" marR="27781" algn="l" defTabSz="622300">
              <a:buClr>
                <a:srgbClr val="A9A9A9"/>
              </a:buClr>
              <a:buFont typeface="Arial"/>
              <a:defRPr sz="1400" spc="-28">
                <a:solidFill>
                  <a:srgbClr val="7A7A7A"/>
                </a:solidFill>
                <a:uFill>
                  <a:solidFill>
                    <a:srgbClr val="7A7A7A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 sz="700">
                <a:solidFill>
                  <a:srgbClr val="6F6F6F"/>
                </a:solidFill>
                <a:uFill>
                  <a:solidFill>
                    <a:srgbClr val="6F6F6F"/>
                  </a:solidFill>
                </a:uFill>
              </a:rPr>
              <a:t>IBM Designcamp</a:t>
            </a:r>
            <a:r>
              <a:rPr sz="700"/>
              <a:t>  ::  </a:t>
            </a:r>
            <a:r>
              <a:rPr sz="700" i="1"/>
              <a:t>IBM Confidential</a:t>
            </a:r>
            <a:r>
              <a:rPr sz="700"/>
              <a:t>  ::  ©2014 IBM Corporation </a:t>
            </a:r>
          </a:p>
        </p:txBody>
      </p:sp>
    </p:spTree>
    <p:extLst>
      <p:ext uri="{BB962C8B-B14F-4D97-AF65-F5344CB8AC3E}">
        <p14:creationId xmlns:p14="http://schemas.microsoft.com/office/powerpoint/2010/main" val="195533108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xfrm>
            <a:off x="524073" y="298450"/>
            <a:ext cx="4154092" cy="1143000"/>
          </a:xfrm>
          <a:prstGeom prst="rect">
            <a:avLst/>
          </a:prstGeom>
        </p:spPr>
        <p:txBody>
          <a:bodyPr anchor="t"/>
          <a:lstStyle>
            <a:lvl1pPr algn="l">
              <a:defRPr sz="3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35804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 b="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56299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48870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xfrm>
            <a:off x="1600200" y="6469063"/>
            <a:ext cx="409575" cy="309059"/>
          </a:xfrm>
          <a:prstGeom prst="rect">
            <a:avLst/>
          </a:prstGeom>
        </p:spPr>
        <p:txBody>
          <a:bodyPr wrap="square" lIns="92075" tIns="92075" rIns="92075" bIns="92075"/>
          <a:lstStyle>
            <a:lvl1pPr algn="r" defTabSz="4572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59673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sz="half" idx="1"/>
          </p:nvPr>
        </p:nvSpPr>
        <p:spPr>
          <a:xfrm>
            <a:off x="539750" y="1619250"/>
            <a:ext cx="4980683" cy="46037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251" y="6541580"/>
            <a:ext cx="2552938" cy="368663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524073" y="298450"/>
            <a:ext cx="5189057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normAutofit/>
          </a:bodyPr>
          <a:lstStyle>
            <a:lvl1pPr algn="l">
              <a:defRPr sz="6000" b="1" cap="all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workshop Overview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50959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539750" y="1619250"/>
            <a:ext cx="4980683" cy="460375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  <a:lvl2pPr marL="0" indent="114300">
              <a:buSzTx/>
              <a:buNone/>
            </a:lvl2pPr>
            <a:lvl3pPr marL="0" indent="228600">
              <a:buSzTx/>
              <a:buNone/>
            </a:lvl3pPr>
            <a:lvl4pPr marL="0" indent="342900">
              <a:buSzTx/>
              <a:buNone/>
            </a:lvl4pPr>
            <a:lvl5pPr marL="0" indent="45720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251" y="6541580"/>
            <a:ext cx="2552938" cy="36866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515707" y="933450"/>
            <a:ext cx="11160586" cy="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520700" y="-25400"/>
            <a:ext cx="10502900" cy="1143000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9339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1">
    <p:bg>
      <p:bgPr>
        <a:solidFill>
          <a:srgbClr val="01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ost-ItContrast.png"/>
          <p:cNvPicPr>
            <a:picLocks noChangeAspect="1"/>
          </p:cNvPicPr>
          <p:nvPr/>
        </p:nvPicPr>
        <p:blipFill>
          <a:blip r:embed="rId2">
            <a:extLst/>
          </a:blip>
          <a:srcRect t="27968" b="4504"/>
          <a:stretch>
            <a:fillRect/>
          </a:stretch>
        </p:blipFill>
        <p:spPr>
          <a:xfrm>
            <a:off x="-76200" y="-10756"/>
            <a:ext cx="7729288" cy="695916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4400550" y="-358"/>
            <a:ext cx="7244250" cy="1143001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375150" y="1889125"/>
            <a:ext cx="7470379" cy="46037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  <a:lvl2pPr marL="0" indent="1143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2pPr>
            <a:lvl3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3pPr>
            <a:lvl4pPr marL="0" indent="3429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4pPr>
            <a:lvl5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125" y="6494297"/>
            <a:ext cx="3199189" cy="461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4304796" y="933450"/>
            <a:ext cx="7371497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32514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2">
    <p:bg>
      <p:bgPr>
        <a:solidFill>
          <a:srgbClr val="01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hoto Toronto Garage 7Grey.png"/>
          <p:cNvPicPr>
            <a:picLocks noChangeAspect="1"/>
          </p:cNvPicPr>
          <p:nvPr/>
        </p:nvPicPr>
        <p:blipFill>
          <a:blip r:embed="rId2">
            <a:extLst/>
          </a:blip>
          <a:srcRect l="35684" t="30336" r="8350" b="4001"/>
          <a:stretch>
            <a:fillRect/>
          </a:stretch>
        </p:blipFill>
        <p:spPr>
          <a:xfrm>
            <a:off x="-151649" y="-51353"/>
            <a:ext cx="7910249" cy="696070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4375150" y="1889125"/>
            <a:ext cx="7470379" cy="46037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  <a:lvl2pPr marL="0" indent="1143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2pPr>
            <a:lvl3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3pPr>
            <a:lvl4pPr marL="0" indent="3429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4pPr>
            <a:lvl5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125" y="6494297"/>
            <a:ext cx="3199189" cy="461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4304796" y="933450"/>
            <a:ext cx="7371497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84" name="Shape 84"/>
          <p:cNvSpPr/>
          <p:nvPr/>
        </p:nvSpPr>
        <p:spPr>
          <a:xfrm>
            <a:off x="4400550" y="-358"/>
            <a:ext cx="72442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defRPr sz="6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30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3">
    <p:bg>
      <p:bgPr>
        <a:solidFill>
          <a:srgbClr val="01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539750" y="1889125"/>
            <a:ext cx="7470379" cy="46037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  <a:lvl2pPr marL="0" indent="1143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2pPr>
            <a:lvl3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3pPr>
            <a:lvl4pPr marL="0" indent="3429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4pPr>
            <a:lvl5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25" y="6494297"/>
            <a:ext cx="3199189" cy="461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en.png"/>
          <p:cNvPicPr>
            <a:picLocks noChangeAspect="1"/>
          </p:cNvPicPr>
          <p:nvPr/>
        </p:nvPicPr>
        <p:blipFill>
          <a:blip r:embed="rId3">
            <a:extLst/>
          </a:blip>
          <a:srcRect l="22786" t="36308" r="32913" b="21380"/>
          <a:stretch>
            <a:fillRect/>
          </a:stretch>
        </p:blipFill>
        <p:spPr>
          <a:xfrm>
            <a:off x="6780312" y="-62502"/>
            <a:ext cx="5483401" cy="698300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334699" y="-358"/>
            <a:ext cx="72442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defRPr sz="6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Title Text</a:t>
            </a:r>
          </a:p>
        </p:txBody>
      </p:sp>
      <p:sp>
        <p:nvSpPr>
          <p:cNvPr id="96" name="Shape 96"/>
          <p:cNvSpPr/>
          <p:nvPr/>
        </p:nvSpPr>
        <p:spPr>
          <a:xfrm>
            <a:off x="238945" y="933450"/>
            <a:ext cx="7371497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56819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Break 3 copy">
    <p:bg>
      <p:bgPr>
        <a:solidFill>
          <a:srgbClr val="01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539750" y="1889125"/>
            <a:ext cx="7470379" cy="460375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  <a:lvl2pPr marL="0" indent="1143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2pPr>
            <a:lvl3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3pPr>
            <a:lvl4pPr marL="0" indent="3429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4pPr>
            <a:lvl5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25" y="6494297"/>
            <a:ext cx="3199189" cy="461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EmpathyMap-filtered.png"/>
          <p:cNvPicPr>
            <a:picLocks noChangeAspect="1"/>
          </p:cNvPicPr>
          <p:nvPr/>
        </p:nvPicPr>
        <p:blipFill>
          <a:blip r:embed="rId3">
            <a:alphaModFix amt="80127"/>
            <a:extLst/>
          </a:blip>
          <a:srcRect t="12827" b="12827"/>
          <a:stretch>
            <a:fillRect/>
          </a:stretch>
        </p:blipFill>
        <p:spPr>
          <a:xfrm>
            <a:off x="5634456" y="-444454"/>
            <a:ext cx="7696211" cy="762909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334699" y="-358"/>
            <a:ext cx="72442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defRPr sz="6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Empathy maps</a:t>
            </a:r>
          </a:p>
        </p:txBody>
      </p:sp>
      <p:sp>
        <p:nvSpPr>
          <p:cNvPr id="108" name="Shape 108"/>
          <p:cNvSpPr/>
          <p:nvPr/>
        </p:nvSpPr>
        <p:spPr>
          <a:xfrm>
            <a:off x="238945" y="933450"/>
            <a:ext cx="7371497" cy="0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745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488950" y="1574800"/>
            <a:ext cx="10502900" cy="507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524073" y="298450"/>
            <a:ext cx="4154092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defRPr sz="6000" b="1" cap="all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3000"/>
              <a:t>Title Text</a:t>
            </a:r>
          </a:p>
        </p:txBody>
      </p:sp>
      <p:sp>
        <p:nvSpPr>
          <p:cNvPr id="4" name="Shape 4"/>
          <p:cNvSpPr/>
          <p:nvPr/>
        </p:nvSpPr>
        <p:spPr>
          <a:xfrm>
            <a:off x="324247" y="338733"/>
            <a:ext cx="3980657" cy="1014116"/>
          </a:xfrm>
          <a:prstGeom prst="rect">
            <a:avLst/>
          </a:prstGeom>
          <a:ln w="127000">
            <a:solidFill>
              <a:srgbClr val="4D7DBD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4D7DBD"/>
                </a:solidFill>
              </a:defRPr>
            </a:pPr>
            <a:endParaRPr sz="1600"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0144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11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63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95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27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158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1905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222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5400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857500" marR="0" indent="-317500" algn="l" defTabSz="412750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53585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6">
            <a:extLst>
              <a:ext uri="{FF2B5EF4-FFF2-40B4-BE49-F238E27FC236}">
                <a16:creationId xmlns:a16="http://schemas.microsoft.com/office/drawing/2014/main" id="{7EE67176-AA94-ED44-A031-6D30F1F64FC4}"/>
              </a:ext>
            </a:extLst>
          </p:cNvPr>
          <p:cNvSpPr/>
          <p:nvPr/>
        </p:nvSpPr>
        <p:spPr>
          <a:xfrm>
            <a:off x="917705" y="1254328"/>
            <a:ext cx="9069258" cy="428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US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Start with identifying problem statements  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US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Identify the people [Users] who you think are facing the problem 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IN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Describe the user’s personality/persona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IN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Understand their pain points 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IN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Identify top 3 or 5 pain points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IN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Brainstorm on how you can resolve their pain points – Come up with ideas/ possible solutions</a:t>
            </a:r>
          </a:p>
          <a:p>
            <a:pPr marL="342900" indent="-342900" defTabSz="412750" hangingPunct="0">
              <a:buFont typeface="Wingdings" pitchFamily="2" charset="2"/>
              <a:buChar char="v"/>
              <a:defRPr/>
            </a:pPr>
            <a:r>
              <a:rPr lang="en-IN" sz="2500" kern="0" dirty="0">
                <a:solidFill>
                  <a:srgbClr val="000000"/>
                </a:solidFill>
                <a:latin typeface="Helvetica Light"/>
                <a:sym typeface="Helvetica Light"/>
              </a:rPr>
              <a:t>Present your solution and articulate how it will help resolve the user’s pain points</a:t>
            </a:r>
          </a:p>
          <a:p>
            <a:pPr defTabSz="412750" hangingPunct="0">
              <a:defRPr/>
            </a:pPr>
            <a:endParaRPr lang="en-IN" sz="2500" kern="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5F7CD-A7A4-B148-A125-C2E39AC72E93}"/>
              </a:ext>
            </a:extLst>
          </p:cNvPr>
          <p:cNvSpPr txBox="1"/>
          <p:nvPr/>
        </p:nvSpPr>
        <p:spPr>
          <a:xfrm>
            <a:off x="917705" y="401455"/>
            <a:ext cx="9099178" cy="852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defTabSz="914400">
              <a:lnSpc>
                <a:spcPct val="89000"/>
              </a:lnSpc>
              <a:spcBef>
                <a:spcPct val="0"/>
              </a:spcBef>
              <a:buNone/>
              <a:defRPr sz="3600" baseline="0">
                <a:solidFill>
                  <a:schemeClr val="tx2"/>
                </a:solidFill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191B0E"/>
                </a:solidFill>
                <a:latin typeface="Franklin Gothic Book" panose="020B0503020102020204"/>
                <a:sym typeface="Helvetica Light"/>
              </a:rPr>
              <a:t>What we will do today…</a:t>
            </a:r>
          </a:p>
        </p:txBody>
      </p:sp>
    </p:spTree>
    <p:extLst>
      <p:ext uri="{BB962C8B-B14F-4D97-AF65-F5344CB8AC3E}">
        <p14:creationId xmlns:p14="http://schemas.microsoft.com/office/powerpoint/2010/main" val="57712819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Franklin Gothic Book</vt:lpstr>
      <vt:lpstr>Gill Sans</vt:lpstr>
      <vt:lpstr>Helvetica</vt:lpstr>
      <vt:lpstr>Helvetica Light</vt:lpstr>
      <vt:lpstr>Wingdings</vt:lpstr>
      <vt:lpstr>2_White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2018-09-07T08:41:59Z</dcterms:created>
  <dcterms:modified xsi:type="dcterms:W3CDTF">2018-09-07T08:42:29Z</dcterms:modified>
</cp:coreProperties>
</file>